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412" r:id="rId5"/>
    <p:sldId id="266" r:id="rId6"/>
    <p:sldId id="262" r:id="rId7"/>
    <p:sldId id="380" r:id="rId8"/>
    <p:sldId id="426" r:id="rId9"/>
    <p:sldId id="265" r:id="rId10"/>
    <p:sldId id="264" r:id="rId11"/>
    <p:sldId id="378" r:id="rId12"/>
    <p:sldId id="395" r:id="rId13"/>
    <p:sldId id="394" r:id="rId14"/>
    <p:sldId id="413" r:id="rId15"/>
    <p:sldId id="382" r:id="rId16"/>
    <p:sldId id="414" r:id="rId17"/>
    <p:sldId id="415" r:id="rId18"/>
    <p:sldId id="416" r:id="rId19"/>
    <p:sldId id="418" r:id="rId20"/>
    <p:sldId id="419" r:id="rId21"/>
    <p:sldId id="396" r:id="rId22"/>
    <p:sldId id="397" r:id="rId23"/>
    <p:sldId id="420" r:id="rId24"/>
    <p:sldId id="400" r:id="rId25"/>
    <p:sldId id="424" r:id="rId26"/>
    <p:sldId id="407" r:id="rId27"/>
    <p:sldId id="401" r:id="rId28"/>
    <p:sldId id="402" r:id="rId29"/>
    <p:sldId id="408" r:id="rId30"/>
    <p:sldId id="409" r:id="rId31"/>
    <p:sldId id="423" r:id="rId32"/>
    <p:sldId id="421" r:id="rId33"/>
    <p:sldId id="425" r:id="rId34"/>
    <p:sldId id="377" r:id="rId35"/>
    <p:sldId id="375" r:id="rId36"/>
    <p:sldId id="376" r:id="rId37"/>
  </p:sldIdLst>
  <p:sldSz cx="9144000" cy="6858000" type="screen4x3"/>
  <p:notesSz cx="6858000" cy="9144000"/>
  <p:defaultTextStyle>
    <a:defPPr marL="0" marR="0" indent="0" algn="l" defTabSz="64291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6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607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321457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482186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642915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803643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964372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125101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2858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9DA"/>
    <a:srgbClr val="546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8"/>
    <p:restoredTop sz="94622"/>
  </p:normalViewPr>
  <p:slideViewPr>
    <p:cSldViewPr snapToGrid="0" snapToObjects="1">
      <p:cViewPr>
        <p:scale>
          <a:sx n="130" d="100"/>
          <a:sy n="130" d="100"/>
        </p:scale>
        <p:origin x="896" y="-168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1pPr>
    <a:lvl2pPr indent="1607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2pPr>
    <a:lvl3pPr indent="321457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3pPr>
    <a:lvl4pPr indent="482186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4pPr>
    <a:lvl5pPr indent="642915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5pPr>
    <a:lvl6pPr indent="803643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6pPr>
    <a:lvl7pPr indent="964372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7pPr>
    <a:lvl8pPr indent="1125101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8pPr>
    <a:lvl9pPr indent="12858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6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8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3000" y="473273"/>
            <a:ext cx="6858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143" y="6536531"/>
            <a:ext cx="294954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3805" y="625078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379" y="6536531"/>
            <a:ext cx="256481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w layouts, data types, and architecture for GRNsight 3: a web application for visualizing gene regulatory networks"/>
          <p:cNvSpPr txBox="1">
            <a:spLocks noGrp="1"/>
          </p:cNvSpPr>
          <p:nvPr>
            <p:ph type="ctrTitle"/>
          </p:nvPr>
        </p:nvSpPr>
        <p:spPr>
          <a:xfrm>
            <a:off x="892969" y="946547"/>
            <a:ext cx="7358063" cy="232171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373887">
              <a:defRPr sz="5119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layouts, data types, and architecture for </a:t>
            </a:r>
            <a:r>
              <a:rPr sz="3100" b="1" spc="-10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3100" b="1" spc="-10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sz="3100" b="1" spc="-10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 web application for visualizing gene regulatory networks</a:t>
            </a:r>
          </a:p>
        </p:txBody>
      </p:sp>
      <p:sp>
        <p:nvSpPr>
          <p:cNvPr id="120" name="Mihir Samdarshi…"/>
          <p:cNvSpPr txBox="1">
            <a:spLocks noGrp="1"/>
          </p:cNvSpPr>
          <p:nvPr>
            <p:ph type="subTitle" sz="half" idx="1"/>
          </p:nvPr>
        </p:nvSpPr>
        <p:spPr>
          <a:xfrm>
            <a:off x="892969" y="3545086"/>
            <a:ext cx="7358063" cy="2794992"/>
          </a:xfrm>
          <a:prstGeom prst="rect">
            <a:avLst/>
          </a:prstGeom>
        </p:spPr>
        <p:txBody>
          <a:bodyPr/>
          <a:lstStyle/>
          <a:p>
            <a:pPr algn="l">
              <a:defRPr b="1"/>
            </a:pPr>
            <a:r>
              <a:rPr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Mihir Samdarshi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Department of Biology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algn="l"/>
            <a:endParaRPr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23, 2019</a:t>
            </a: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LMU Undergraduate Research Symposium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automatically produces visualizations of weighted networks from adjacency matrix inputs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3E1F1-557D-744F-B958-DE6B6C15EF3C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07B36-D9C0-7B47-97F7-56C0C7DDD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69978" y="4422057"/>
            <a:ext cx="262428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37C25-ADC1-EC4B-91AB-EE65381AEC29}"/>
              </a:ext>
            </a:extLst>
          </p:cNvPr>
          <p:cNvCxnSpPr/>
          <p:nvPr/>
        </p:nvCxnSpPr>
        <p:spPr>
          <a:xfrm>
            <a:off x="8198759" y="3530600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5E751-65D9-0B49-9513-8108D6F3501D}"/>
              </a:ext>
            </a:extLst>
          </p:cNvPr>
          <p:cNvGrpSpPr/>
          <p:nvPr/>
        </p:nvGrpSpPr>
        <p:grpSpPr>
          <a:xfrm>
            <a:off x="8258794" y="3890237"/>
            <a:ext cx="673612" cy="174894"/>
            <a:chOff x="294155" y="3370522"/>
            <a:chExt cx="733647" cy="26049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CE5D9-85D5-F340-AD0D-944A4DFCB9B2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6F5A37-B6AC-D644-A2C2-AEDA1420C5DB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6D9B9E-9AF8-2B49-BEA9-46B2C568AD82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12437-0595-8446-876E-9560AD27DB0E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891C1-8DF4-5D41-82A3-1F824E7284D8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1BC59-46F9-CB4B-9560-7C70CB003E7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2938E-C402-D14B-99C3-F5B569ED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C098E-8093-B449-B260-D89350F4B8BE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5B4A9-35C5-D441-9978-A7236C35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7" y="1497751"/>
            <a:ext cx="6920736" cy="3862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9BD978-2368-BE41-AD33-1A6C6FA7F70E}"/>
              </a:ext>
            </a:extLst>
          </p:cNvPr>
          <p:cNvSpPr txBox="1"/>
          <p:nvPr/>
        </p:nvSpPr>
        <p:spPr>
          <a:xfrm>
            <a:off x="100361" y="5360249"/>
            <a:ext cx="5644658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v1, released Aug 2016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to version 3 with many new features added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75E3990-155F-7B4A-81A3-43F44C54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08394"/>
            <a:ext cx="6622413" cy="44211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53221-28F2-2143-9109-9470FC1205CE}"/>
              </a:ext>
            </a:extLst>
          </p:cNvPr>
          <p:cNvSpPr txBox="1"/>
          <p:nvPr/>
        </p:nvSpPr>
        <p:spPr>
          <a:xfrm>
            <a:off x="1438506" y="5035216"/>
            <a:ext cx="564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Beta v3.1.12, released February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8B377-5371-5C43-86DC-220A42706742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A2404-2734-2C44-8538-511FE71CA4F7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FF1EE8-F456-9045-82DF-AEFED2DF9915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D546B-1E61-F742-9355-746F1AF43B36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B00D5-25A4-BA4E-B901-25A7F7FFE6BA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AC4B-FBBC-EA42-94B2-42730AFDD45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66530-AA20-5449-91AE-11C79130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52B5D6-CDFE-B843-840F-5FDBBCBF4ADC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A48C99C-1489-AC49-8E53-6DD02AB4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69" y="3408308"/>
            <a:ext cx="680225" cy="209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3ADF3B-1AB5-F743-83E0-9011666B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38" y="3840682"/>
            <a:ext cx="641040" cy="2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9F4C6BC-886D-9E43-A1BE-066340435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25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647C7D-79F1-D548-A041-5168BDCE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567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kern="1200" dirty="0">
                <a:solidFill>
                  <a:schemeClr val="accent3">
                    <a:lumMod val="50000"/>
                  </a:schemeClr>
                </a:solidFill>
                <a:latin typeface="Arial"/>
              </a:rPr>
              <a:t>Numerical weight values can be displayed on the graph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7AE463-0D4C-264F-894A-1203D9DC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5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2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Edge thicknesses are normalized to the largest magnitude weight 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35916" y="5394960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575E5CA-B168-1841-8DD0-C97A4CD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485002" y="5394960"/>
            <a:ext cx="2282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CE65CF-B5A5-C646-BCCB-5068B5329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85609" y="5394960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5D87643-BC60-F54B-8A37-45EDB689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3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Edges with normalized weight values within 5% of 0 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are displayed as gray to minimize their visual strength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1483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ED4B210-CC84-5D43-8573-E1B1776FA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7" y="1554480"/>
            <a:ext cx="638724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Users can change the gray edge threshold with a slider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209056" y="5394960"/>
            <a:ext cx="256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B0D2118-DA7B-A845-B614-AED87826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3135"/>
            <a:ext cx="6391835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Outline</a:t>
            </a:r>
          </a:p>
        </p:txBody>
      </p:sp>
      <p:sp>
        <p:nvSpPr>
          <p:cNvPr id="123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Gray edges can also be shown as dashed lines to facilitate visualization by color blind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3861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a benefit to visually impaired users, gray edges may be displayed as dashed lines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F9AC615-7864-6240-ACBE-F9BEB0E04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9583544-D6C6-C24D-98B7-8C38F5436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now display measured and/or simulated expression data as individual heat maps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A09C9-4A82-1744-B6D1-04EE32C10629}"/>
              </a:ext>
            </a:extLst>
          </p:cNvPr>
          <p:cNvSpPr txBox="1"/>
          <p:nvPr/>
        </p:nvSpPr>
        <p:spPr>
          <a:xfrm>
            <a:off x="4817381" y="5394960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= wild type microarray data</a:t>
            </a:r>
          </a:p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Bottom = </a:t>
            </a:r>
            <a:r>
              <a:rPr lang="en-US" sz="1400" i="1" dirty="0">
                <a:latin typeface="Symbol" panose="05050102010706020507" pitchFamily="18" charset="2"/>
              </a:rPr>
              <a:t>D </a:t>
            </a:r>
            <a:r>
              <a:rPr lang="en-US" sz="1400" i="1" dirty="0"/>
              <a:t>gln3 </a:t>
            </a:r>
            <a:r>
              <a:rPr lang="en-US" sz="1400" dirty="0"/>
              <a:t>microarray</a:t>
            </a:r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9900981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Right-clicking on a node opens a web page which displays information retrieved from various databases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84598-B13A-AA4C-914E-7E2CF7219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3" t="25118" r="8235" b="2515"/>
          <a:stretch/>
        </p:blipFill>
        <p:spPr>
          <a:xfrm>
            <a:off x="963705" y="1604682"/>
            <a:ext cx="7216589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958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However…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4C3B5-735C-8E47-9F51-5D55DB9DCAE8}"/>
              </a:ext>
            </a:extLst>
          </p:cNvPr>
          <p:cNvSpPr txBox="1"/>
          <p:nvPr/>
        </p:nvSpPr>
        <p:spPr>
          <a:xfrm>
            <a:off x="457200" y="1475002"/>
            <a:ext cx="7762657" cy="1902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past 5 years: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codebase has expanded nearly 10x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 new features have been added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 defTabSz="642915">
              <a:spcBef>
                <a:spcPts val="422"/>
              </a:spcBef>
              <a:buClr>
                <a:srgbClr val="93A299"/>
              </a:buClr>
              <a:buSzPct val="85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Lead to application instability, user interaction bugs</a:t>
            </a:r>
          </a:p>
        </p:txBody>
      </p:sp>
    </p:spTree>
    <p:extLst>
      <p:ext uri="{BB962C8B-B14F-4D97-AF65-F5344CB8AC3E}">
        <p14:creationId xmlns:p14="http://schemas.microsoft.com/office/powerpoint/2010/main" val="2841284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5818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1936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5307496" y="1989770"/>
            <a:ext cx="3379304" cy="2878460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4"/>
                <a:ext cx="859519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1"/>
                <a:ext cx="1281622" cy="574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1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2" y="25505604"/>
              <a:ext cx="754765" cy="57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F37ED9F-18A2-B04D-AF7D-3E1203C1BB32}"/>
              </a:ext>
            </a:extLst>
          </p:cNvPr>
          <p:cNvSpPr txBox="1"/>
          <p:nvPr/>
        </p:nvSpPr>
        <p:spPr>
          <a:xfrm>
            <a:off x="457200" y="2269708"/>
            <a:ext cx="439501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 defTabSz="584200"/>
            <a:r>
              <a:rPr lang="en-US" sz="1800" b="0" dirty="0"/>
              <a:t>Creates separation of internal representations of information from the ways information is presented to and accepted from the user</a:t>
            </a:r>
          </a:p>
          <a:p>
            <a:pPr algn="l" defTabSz="584200"/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defTabSz="584200"/>
            <a:r>
              <a:rPr lang="en-US" sz="1800" b="0" dirty="0"/>
              <a:t>Decouples the various components that comprise a complex application like GRNsight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9902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5196374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the MVC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BC5B-1906-994F-9505-62A7C19E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1656"/>
            <a:ext cx="4669603" cy="4420195"/>
          </a:xfrm>
        </p:spPr>
        <p:txBody>
          <a:bodyPr anchor="t" anchorCtr="0"/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 store for application state &amp; increased modularity: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Lessening application state conflicts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Diagnosing a bug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new feature</a:t>
            </a:r>
          </a:p>
        </p:txBody>
      </p:sp>
      <p:pic>
        <p:nvPicPr>
          <p:cNvPr id="17" name="Picture 16" descr="A screenshot of text&#10;&#10;Description automatically generated">
            <a:extLst>
              <a:ext uri="{FF2B5EF4-FFF2-40B4-BE49-F238E27FC236}">
                <a16:creationId xmlns:a16="http://schemas.microsoft.com/office/drawing/2014/main" id="{ADC2F59C-8512-FC4D-9BC5-3F9A4EAE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74" y="0"/>
            <a:ext cx="349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4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new central architectural pattern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163943" y="156485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D978E2-361E-0343-9160-166369539D11}"/>
              </a:ext>
            </a:extLst>
          </p:cNvPr>
          <p:cNvSpPr txBox="1"/>
          <p:nvPr/>
        </p:nvSpPr>
        <p:spPr>
          <a:xfrm>
            <a:off x="3776231" y="1188982"/>
            <a:ext cx="14338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rnstate.js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985B5-2F56-F944-8526-1D2B19971F6F}"/>
              </a:ext>
            </a:extLst>
          </p:cNvPr>
          <p:cNvSpPr txBox="1"/>
          <p:nvPr/>
        </p:nvSpPr>
        <p:spPr>
          <a:xfrm>
            <a:off x="159256" y="3105982"/>
            <a:ext cx="1916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pdate-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app.js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387C0-1CD7-A041-B0F0-AEE57B4F1C8A}"/>
              </a:ext>
            </a:extLst>
          </p:cNvPr>
          <p:cNvSpPr txBox="1"/>
          <p:nvPr/>
        </p:nvSpPr>
        <p:spPr>
          <a:xfrm>
            <a:off x="6815960" y="3072476"/>
            <a:ext cx="23452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etup-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handlers.js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190C1-2327-744F-9C04-3B88695ED5B6}"/>
              </a:ext>
            </a:extLst>
          </p:cNvPr>
          <p:cNvSpPr txBox="1"/>
          <p:nvPr/>
        </p:nvSpPr>
        <p:spPr>
          <a:xfrm>
            <a:off x="2803182" y="5841654"/>
            <a:ext cx="337135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12 files → 7 files  </a:t>
            </a:r>
          </a:p>
        </p:txBody>
      </p:sp>
    </p:spTree>
    <p:extLst>
      <p:ext uri="{BB962C8B-B14F-4D97-AF65-F5344CB8AC3E}">
        <p14:creationId xmlns:p14="http://schemas.microsoft.com/office/powerpoint/2010/main" val="1111359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AEC8ACC-6E6B-7A4F-BCE1-76CE55076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04" y="1432912"/>
            <a:ext cx="6914437" cy="4550881"/>
          </a:xfrm>
          <a:prstGeom prst="rect">
            <a:avLst/>
          </a:prstGeom>
        </p:spPr>
      </p:pic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90% of the GRNsight codebase now follows a strict MVC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FC654-6070-FB44-AD71-F22E4C47B3DF}"/>
              </a:ext>
            </a:extLst>
          </p:cNvPr>
          <p:cNvSpPr txBox="1"/>
          <p:nvPr/>
        </p:nvSpPr>
        <p:spPr>
          <a:xfrm>
            <a:off x="3697362" y="5372473"/>
            <a:ext cx="231014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User-inputted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</a:t>
            </a: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arameters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(completely refactored to MVC)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4F4505-62B1-4640-AC30-A8DBB87EC29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515726" y="5282855"/>
            <a:ext cx="1181636" cy="46408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393C44-A975-CA4C-A402-1A6FAB1622FF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6626945" y="4395020"/>
            <a:ext cx="895860" cy="931038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4F4590-83B6-5644-BB1F-B2734AE12DF3}"/>
              </a:ext>
            </a:extLst>
          </p:cNvPr>
          <p:cNvSpPr txBox="1"/>
          <p:nvPr/>
        </p:nvSpPr>
        <p:spPr>
          <a:xfrm>
            <a:off x="6445844" y="5326058"/>
            <a:ext cx="215392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Graph physics controlled by d3.js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(refactor upcoming)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A9F8CC-3784-CF4E-83CC-F7725577B63E}"/>
              </a:ext>
            </a:extLst>
          </p:cNvPr>
          <p:cNvGrpSpPr/>
          <p:nvPr/>
        </p:nvGrpSpPr>
        <p:grpSpPr>
          <a:xfrm>
            <a:off x="2041679" y="1660634"/>
            <a:ext cx="478280" cy="4323160"/>
            <a:chOff x="1198598" y="1866856"/>
            <a:chExt cx="478280" cy="34381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CF4F4B-44FA-E842-A5A0-1446ECB07711}"/>
                </a:ext>
              </a:extLst>
            </p:cNvPr>
            <p:cNvCxnSpPr>
              <a:cxnSpLocks/>
            </p:cNvCxnSpPr>
            <p:nvPr/>
          </p:nvCxnSpPr>
          <p:spPr>
            <a:xfrm>
              <a:off x="1656677" y="1866856"/>
              <a:ext cx="0" cy="343813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F2B2DE-1C73-4340-B91E-D05F4A450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159" y="1882519"/>
              <a:ext cx="476719" cy="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E4F8AD5-AE6B-624C-87A8-1B0BDBF36F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8598" y="5283331"/>
              <a:ext cx="442112" cy="282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44563452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8BEB5F-2B24-C242-9626-33D73C89B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9CC2A4-31F1-C04A-9B4D-99D5AE7483E7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810AC29-CF15-7346-9604-29FB38645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4" y="4029074"/>
            <a:ext cx="1280144" cy="277749"/>
          </a:xfrm>
          <a:prstGeom prst="rect">
            <a:avLst/>
          </a:prstGeom>
          <a:ln w="25400"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6588F-69F1-FB47-AB39-613F5DCE9BAE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419E46-1955-8147-B124-B1F144C94DF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F0027D6-5561-DB4E-906A-4256CA9CE8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30" name="Snip Same Side Corner Rectangle 29">
                  <a:extLst>
                    <a:ext uri="{FF2B5EF4-FFF2-40B4-BE49-F238E27FC236}">
                      <a16:creationId xmlns:a16="http://schemas.microsoft.com/office/drawing/2014/main" id="{AD8B41AD-C859-CD44-B9EF-259AA02C5E73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FCA40F8-8A7E-964F-8E8D-3E286FE9F0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7B2AF09-181F-FD4D-8B63-09FB85708154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A3950A3-7A64-2F44-AEC1-543EDEEA80E4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EDF1E720-0F5F-6D4B-A4B8-B17C283D2AB4}"/>
                  </a:ext>
                </a:extLst>
              </p:cNvPr>
              <p:cNvCxnSpPr>
                <a:cxnSpLocks/>
                <a:stCxn id="30" idx="0"/>
                <a:endCxn id="1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7E7014DE-15BA-714A-8231-ECE027EFB814}"/>
                  </a:ext>
                </a:extLst>
              </p:cNvPr>
              <p:cNvCxnSpPr>
                <a:cxnSpLocks/>
                <a:stCxn id="17" idx="0"/>
                <a:endCxn id="23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E4F95D9-49F4-BE44-BFCC-5870FABB4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53072941-8F07-E24A-98A9-9685904E4C3A}"/>
                  </a:ext>
                </a:extLst>
              </p:cNvPr>
              <p:cNvCxnSpPr>
                <a:stCxn id="23" idx="1"/>
                <a:endCxn id="1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2633475-A818-0B45-B2A2-070431DF539C}"/>
                  </a:ext>
                </a:extLst>
              </p:cNvPr>
              <p:cNvCxnSpPr>
                <a:cxnSpLocks/>
                <a:stCxn id="18" idx="2"/>
                <a:endCxn id="30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E5DDE0-A462-5049-BBA3-A066C92BEFA7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09D0E-CC6C-B643-9149-03D72203098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7605FF-2741-2448-A16E-CBF77C6C66F3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1292F6-F3B3-244C-AF76-184276FDD939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07CD9E-B843-E44C-8E52-ED2BAB8168F5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701F2DF-A118-4B49-A8D2-1B6392D865E5}"/>
              </a:ext>
            </a:extLst>
          </p:cNvPr>
          <p:cNvCxnSpPr>
            <a:cxnSpLocks/>
            <a:stCxn id="19" idx="3"/>
            <a:endCxn id="8" idx="2"/>
          </p:cNvCxnSpPr>
          <p:nvPr/>
        </p:nvCxnSpPr>
        <p:spPr>
          <a:xfrm flipV="1">
            <a:off x="2417703" y="4306823"/>
            <a:ext cx="1569073" cy="390698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E42D104-637E-CC4F-8CAA-A59FCD661BC3}"/>
              </a:ext>
            </a:extLst>
          </p:cNvPr>
          <p:cNvSpPr/>
          <p:nvPr/>
        </p:nvSpPr>
        <p:spPr>
          <a:xfrm>
            <a:off x="6809068" y="423919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25545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regulate the expression of genes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D865F37-5FFA-7842-AA61-9C781606EC1C}"/>
              </a:ext>
            </a:extLst>
          </p:cNvPr>
          <p:cNvSpPr txBox="1">
            <a:spLocks/>
          </p:cNvSpPr>
          <p:nvPr/>
        </p:nvSpPr>
        <p:spPr>
          <a:xfrm>
            <a:off x="3998879" y="1040374"/>
            <a:ext cx="5025514" cy="41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31252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expression of their target genes.</a:t>
            </a:r>
          </a:p>
        </p:txBody>
      </p:sp>
      <p:pic>
        <p:nvPicPr>
          <p:cNvPr id="23" name="Shape 76">
            <a:extLst>
              <a:ext uri="{FF2B5EF4-FFF2-40B4-BE49-F238E27FC236}">
                <a16:creationId xmlns:a16="http://schemas.microsoft.com/office/drawing/2014/main" id="{12708421-27DC-3848-A4E7-357A158767B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6976"/>
          <a:stretch/>
        </p:blipFill>
        <p:spPr>
          <a:xfrm>
            <a:off x="0" y="1568045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78">
            <a:extLst>
              <a:ext uri="{FF2B5EF4-FFF2-40B4-BE49-F238E27FC236}">
                <a16:creationId xmlns:a16="http://schemas.microsoft.com/office/drawing/2014/main" id="{8DE26FAB-E663-C549-A5BD-8589DB261AF0}"/>
              </a:ext>
            </a:extLst>
          </p:cNvPr>
          <p:cNvSpPr txBox="1">
            <a:spLocks noChangeAspect="1"/>
          </p:cNvSpPr>
          <p:nvPr/>
        </p:nvSpPr>
        <p:spPr>
          <a:xfrm>
            <a:off x="115761" y="3075174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Shape 79">
            <a:extLst>
              <a:ext uri="{FF2B5EF4-FFF2-40B4-BE49-F238E27FC236}">
                <a16:creationId xmlns:a16="http://schemas.microsoft.com/office/drawing/2014/main" id="{ACE545E7-B0DA-A041-9A5B-E68B9E9E205F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3357491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mRNA</a:t>
            </a:r>
          </a:p>
        </p:txBody>
      </p:sp>
      <p:sp>
        <p:nvSpPr>
          <p:cNvPr id="26" name="Shape 80">
            <a:extLst>
              <a:ext uri="{FF2B5EF4-FFF2-40B4-BE49-F238E27FC236}">
                <a16:creationId xmlns:a16="http://schemas.microsoft.com/office/drawing/2014/main" id="{3D95D313-1CB8-DA40-803E-0AA02ACD3A84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4599712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Shape 81">
            <a:extLst>
              <a:ext uri="{FF2B5EF4-FFF2-40B4-BE49-F238E27FC236}">
                <a16:creationId xmlns:a16="http://schemas.microsoft.com/office/drawing/2014/main" id="{2FC67878-BDAF-A249-B5F4-5B4DD852EE49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2754791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DNA</a:t>
            </a:r>
          </a:p>
        </p:txBody>
      </p:sp>
      <p:sp>
        <p:nvSpPr>
          <p:cNvPr id="28" name="Shape 82">
            <a:extLst>
              <a:ext uri="{FF2B5EF4-FFF2-40B4-BE49-F238E27FC236}">
                <a16:creationId xmlns:a16="http://schemas.microsoft.com/office/drawing/2014/main" id="{ED680E16-1E50-9A40-8DB0-67411101FA83}"/>
              </a:ext>
            </a:extLst>
          </p:cNvPr>
          <p:cNvSpPr txBox="1">
            <a:spLocks noChangeAspect="1"/>
          </p:cNvSpPr>
          <p:nvPr/>
        </p:nvSpPr>
        <p:spPr>
          <a:xfrm>
            <a:off x="95213" y="4038556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6AEEA-17B5-FC48-8BB3-BEE981E0AF70}"/>
              </a:ext>
            </a:extLst>
          </p:cNvPr>
          <p:cNvSpPr txBox="1"/>
          <p:nvPr/>
        </p:nvSpPr>
        <p:spPr>
          <a:xfrm>
            <a:off x="346289" y="5180242"/>
            <a:ext cx="3327249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process</a:t>
            </a:r>
          </a:p>
        </p:txBody>
      </p:sp>
      <p:pic>
        <p:nvPicPr>
          <p:cNvPr id="30" name="Shape 77">
            <a:extLst>
              <a:ext uri="{FF2B5EF4-FFF2-40B4-BE49-F238E27FC236}">
                <a16:creationId xmlns:a16="http://schemas.microsoft.com/office/drawing/2014/main" id="{B4622C5B-9DDA-FD4B-B49A-7303633444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482" y="4055533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7950802" y="3080468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03055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30B303-E35D-8E4C-B925-132FF6E92A38}"/>
              </a:ext>
            </a:extLst>
          </p:cNvPr>
          <p:cNvCxnSpPr>
            <a:cxnSpLocks/>
            <a:stCxn id="3" idx="0"/>
            <a:endCxn id="51" idx="2"/>
          </p:cNvCxnSpPr>
          <p:nvPr/>
        </p:nvCxnSpPr>
        <p:spPr>
          <a:xfrm flipH="1" flipV="1">
            <a:off x="3979201" y="2103120"/>
            <a:ext cx="2989" cy="731520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6809068" y="223497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F8208905-814A-4741-A2FD-4A59C7206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8" y="1828800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5670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741453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B4E17-E929-1841-8F7D-25D84241C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9" y="1597468"/>
            <a:ext cx="1551711" cy="5120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A1D419B-0710-E240-B7D6-D9EC7EEC750A}"/>
              </a:ext>
            </a:extLst>
          </p:cNvPr>
          <p:cNvCxnSpPr>
            <a:cxnSpLocks/>
          </p:cNvCxnSpPr>
          <p:nvPr/>
        </p:nvCxnSpPr>
        <p:spPr>
          <a:xfrm rot="5400000">
            <a:off x="3090452" y="3801966"/>
            <a:ext cx="222807" cy="1568303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6478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14956273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application and code are available under the open source BSD license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and future work documented via </a:t>
            </a:r>
            <a:r>
              <a:rPr lang="en-US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Issues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Graph.js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object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ReactJS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 networks from gene databases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Automate the creation of GRNmap workbooks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/GRNsight/</a:t>
              </a:r>
            </a:p>
            <a:p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https://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github.com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496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Acknowledgements</a:t>
            </a:r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389431" y="1375623"/>
            <a:ext cx="2297369" cy="32126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Team</a:t>
            </a:r>
            <a:endParaRPr lang="en-US" sz="20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Alexia Filler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Lopez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Justin Kyle Torres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spcBef>
                <a:spcPts val="0"/>
              </a:spcBef>
              <a:buNone/>
            </a:pPr>
            <a:endParaRPr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Team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Lauren Kelly</a:t>
            </a:r>
          </a:p>
          <a:p>
            <a:pPr lvl="0" algn="ctr">
              <a:spcBef>
                <a:spcPts val="0"/>
              </a:spcBef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Wet Lab Team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Genesis Cruz</a:t>
            </a:r>
          </a:p>
          <a:p>
            <a:pPr lvl="0" algn="ctr">
              <a:spcBef>
                <a:spcPts val="0"/>
              </a:spcBef>
              <a:buNone/>
            </a:pPr>
            <a:endParaRPr lang="en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75623"/>
            <a:ext cx="1828800" cy="17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286000" y="158379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Kam D. 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John David N. Dionisio</a:t>
            </a:r>
          </a:p>
        </p:txBody>
      </p:sp>
    </p:spTree>
    <p:extLst>
      <p:ext uri="{BB962C8B-B14F-4D97-AF65-F5344CB8AC3E}">
        <p14:creationId xmlns:p14="http://schemas.microsoft.com/office/powerpoint/2010/main" val="164183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gene regulatory network (GRN) controls the level of expression of genes and proteins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9BC1C-0ADD-574F-A45D-409BD293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6" y="1356756"/>
            <a:ext cx="7161088" cy="4144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895E9-188A-8B42-8352-69BD39C5A6B8}"/>
              </a:ext>
            </a:extLst>
          </p:cNvPr>
          <p:cNvSpPr txBox="1"/>
          <p:nvPr/>
        </p:nvSpPr>
        <p:spPr>
          <a:xfrm>
            <a:off x="3842535" y="6220518"/>
            <a:ext cx="484426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defTabSz="584200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Schade et al. (2004) 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Molecular Biology of the Cell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15: 5492.</a:t>
            </a:r>
          </a:p>
        </p:txBody>
      </p:sp>
    </p:spTree>
    <p:extLst>
      <p:ext uri="{BB962C8B-B14F-4D97-AF65-F5344CB8AC3E}">
        <p14:creationId xmlns:p14="http://schemas.microsoft.com/office/powerpoint/2010/main" val="3961808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models the dynamics of GRNs to estimate weight parameters (</a:t>
            </a:r>
            <a:r>
              <a:rPr lang="en-US" sz="2800" i="1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7B87F-7ABC-D448-9349-506FA64677D3}"/>
              </a:ext>
            </a:extLst>
          </p:cNvPr>
          <p:cNvSpPr txBox="1"/>
          <p:nvPr/>
        </p:nvSpPr>
        <p:spPr>
          <a:xfrm>
            <a:off x="457200" y="1439095"/>
            <a:ext cx="7762657" cy="1973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Magnitude of weights represent the influence of transcription factor on its target gene</a:t>
            </a:r>
          </a:p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Negative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DB64AA-D020-9141-BC27-D30E5E184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8240"/>
              </p:ext>
            </p:extLst>
          </p:nvPr>
        </p:nvGraphicFramePr>
        <p:xfrm>
          <a:off x="1406575" y="3669500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75" y="3669500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37CB1E-F3C6-FB42-B08A-BDC855A24AF4}"/>
              </a:ext>
            </a:extLst>
          </p:cNvPr>
          <p:cNvSpPr txBox="1"/>
          <p:nvPr/>
        </p:nvSpPr>
        <p:spPr>
          <a:xfrm>
            <a:off x="1960398" y="5236542"/>
            <a:ext cx="522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 patterns of each individual gene are modelled by individual differential equations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633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669726" y="178594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 values are outputted from GRNmap as an Excel spreadsheet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r>
                <a:rPr lang="en-US" sz="26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xlsx</a:t>
              </a:r>
              <a:endPara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9B0A00-4CD3-3844-A124-2E4EA327315A}"/>
              </a:ext>
            </a:extLst>
          </p:cNvPr>
          <p:cNvSpPr txBox="1"/>
          <p:nvPr/>
        </p:nvSpPr>
        <p:spPr>
          <a:xfrm>
            <a:off x="1088983" y="1646626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Before GRNsight, graphs would be manually plotted using Adobe Illustrator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2" descr="https://static-content.springer.com/image/art%3A10.1007%2Fs11538-015-0092-6/MediaObjects/11538_2015_92_Fig1_HTML.gif">
            <a:extLst>
              <a:ext uri="{FF2B5EF4-FFF2-40B4-BE49-F238E27FC236}">
                <a16:creationId xmlns:a16="http://schemas.microsoft.com/office/drawing/2014/main" id="{B3CD9558-13A7-A44B-981C-65F30B90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30" y="1460981"/>
            <a:ext cx="4916139" cy="4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4255118" y="6574935"/>
            <a:ext cx="4881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(2015) </a:t>
            </a:r>
            <a:r>
              <a:rPr lang="en-US" sz="1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Bulletin of Mathematical Biology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77: 1457.</a:t>
            </a:r>
          </a:p>
        </p:txBody>
      </p:sp>
    </p:spTree>
    <p:extLst>
      <p:ext uri="{BB962C8B-B14F-4D97-AF65-F5344CB8AC3E}">
        <p14:creationId xmlns:p14="http://schemas.microsoft.com/office/powerpoint/2010/main" val="36240396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Cytoscrape</a:t>
            </a:r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800" spc="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Gephi</a:t>
            </a:r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examples of software for graph visualizations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5939277" y="6396335"/>
            <a:ext cx="320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Karlari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(2013) </a:t>
            </a:r>
            <a:r>
              <a:rPr lang="en-US" sz="1200" b="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PLoS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One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8: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E79398.</a:t>
            </a:r>
          </a:p>
          <a:p>
            <a:pPr algn="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Poynter et al. (2015) BMC Cancer 15: 769.</a:t>
            </a:r>
            <a:endParaRPr lang="en-US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EBB3E-BC16-E444-AF69-5A5FCB3E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72" y="1746250"/>
            <a:ext cx="4419600" cy="336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4FA75-F392-1C42-A39A-0116169F0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81" y="1880214"/>
            <a:ext cx="3410538" cy="30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9569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RNsight fills a niche in bioinformatics visualization software"/>
          <p:cNvSpPr txBox="1">
            <a:spLocks noGrp="1"/>
          </p:cNvSpPr>
          <p:nvPr>
            <p:ph type="title"/>
          </p:nvPr>
        </p:nvSpPr>
        <p:spPr>
          <a:xfrm>
            <a:off x="454907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rgbClr val="1669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fills a niche in bioinformatics visualization software</a:t>
            </a:r>
          </a:p>
        </p:txBody>
      </p:sp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699525986"/>
              </p:ext>
            </p:extLst>
          </p:nvPr>
        </p:nvGraphicFramePr>
        <p:xfrm>
          <a:off x="768780" y="1439917"/>
          <a:ext cx="7606440" cy="44496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79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4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Cytoscape</a:t>
                      </a: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 and </a:t>
                      </a: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Gephi</a:t>
                      </a:r>
                      <a:endParaRPr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/>
                      </a:endParaRP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GRNsight</a:t>
                      </a: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45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Optimized for large-scale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Optimized for small- to medium- 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24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Must be installed.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Exists as a web application.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66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Several complex features in addition to visualization.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Easy to use, and easily interpretable visualizations.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1180</Words>
  <Application>Microsoft Macintosh PowerPoint</Application>
  <PresentationFormat>On-screen Show (4:3)</PresentationFormat>
  <Paragraphs>213</Paragraphs>
  <Slides>36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Symbol</vt:lpstr>
      <vt:lpstr>White</vt:lpstr>
      <vt:lpstr>Equation</vt:lpstr>
      <vt:lpstr>New layouts, data types, and architecture for GRNsight v3: a web application for visualizing gene regulatory networks</vt:lpstr>
      <vt:lpstr>Outline</vt:lpstr>
      <vt:lpstr>Transcription factors regulate the expression of genes</vt:lpstr>
      <vt:lpstr>A gene regulatory network (GRN) controls the level of expression of genes and proteins</vt:lpstr>
      <vt:lpstr>GRNmap models the dynamics of GRNs to estimate weight parameters (w)</vt:lpstr>
      <vt:lpstr>Weight values are outputted from GRNmap as an Excel spreadsheet</vt:lpstr>
      <vt:lpstr>Before GRNsight, graphs would be manually plotted using Adobe Illustrator</vt:lpstr>
      <vt:lpstr>Cytoscrape and Gephi are examples of software for graph visualizations</vt:lpstr>
      <vt:lpstr>GRNsight fills a niche in bioinformatics visualization software</vt:lpstr>
      <vt:lpstr>GRNsight automatically produces visualizations of weighted networks from adjacency matrix inputs</vt:lpstr>
      <vt:lpstr>GRNsight has matured to version 3 with many new features added</vt:lpstr>
      <vt:lpstr>GRNsight now allows users to automatically lay out graphs in an easily readable grid format </vt:lpstr>
      <vt:lpstr>GRNsight now allows users to automatically lay out graphs in an easily readable grid format </vt:lpstr>
      <vt:lpstr>Numerical weight values can be displayed on the graph</vt:lpstr>
      <vt:lpstr>Edge thicknesses are normalized to the largest magnitude weight value</vt:lpstr>
      <vt:lpstr>And can be modified to allow fair visual comparison  between different graphs</vt:lpstr>
      <vt:lpstr>And can be modified to allow fair visual comparison  between different graphs</vt:lpstr>
      <vt:lpstr>Edges with normalized weight values within 5% of 0  are displayed as gray to minimize their visual strength</vt:lpstr>
      <vt:lpstr>Users can change the gray edge threshold with a slider</vt:lpstr>
      <vt:lpstr>Gray edges can also be shown as dashed lines to facilitate visualization by color blind users</vt:lpstr>
      <vt:lpstr>Nodes now display measured and/or simulated expression data as individual heat maps</vt:lpstr>
      <vt:lpstr>Right-clicking on a node opens a web page which displays information retrieved from various databases</vt:lpstr>
      <vt:lpstr>However…</vt:lpstr>
      <vt:lpstr>PowerPoint Presentation</vt:lpstr>
      <vt:lpstr>PowerPoint Presentation</vt:lpstr>
      <vt:lpstr>Why the MVC architecture?</vt:lpstr>
      <vt:lpstr>PowerPoint Presentation</vt:lpstr>
      <vt:lpstr>PowerPoint Presentation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Conclusion</vt:lpstr>
      <vt:lpstr>GRNsight application and code are available under the open source BSD license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layouts, data types, and architecture for GRNsight 3: a web application for visualizing gene regulatory networks</dc:title>
  <cp:lastModifiedBy>Samdarshi, Mihir</cp:lastModifiedBy>
  <cp:revision>214</cp:revision>
  <dcterms:modified xsi:type="dcterms:W3CDTF">2019-03-21T20:54:38Z</dcterms:modified>
</cp:coreProperties>
</file>